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15"/>
  </p:normalViewPr>
  <p:slideViewPr>
    <p:cSldViewPr snapToGrid="0" snapToObjects="1">
      <p:cViewPr varScale="1">
        <p:scale>
          <a:sx n="90" d="100"/>
          <a:sy n="90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aps.googleapis.com/maps/api/" TargetMode="External"/><Relationship Id="rId2" Type="http://schemas.openxmlformats.org/officeDocument/2006/relationships/hyperlink" Target="https://www.infoplease.com/us/cities/top-50-cities-us-population-and-ran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i.foursquare.com/v2/venues/search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23FD4-3E99-424B-A60A-535B4D774A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Alternative Healthcare Business Expansion to Underserved Cities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63F30E-3605-7948-AD34-6A2B75CE77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Raul Molina</a:t>
            </a:r>
          </a:p>
          <a:p>
            <a:r>
              <a:rPr lang="en-US" b="1" dirty="0"/>
              <a:t>January 20, 2021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348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3B365-DB8C-1F46-8C83-C6ED0305C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284289"/>
            <a:ext cx="8596668" cy="661987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3A3F1-2CD3-2D4D-A790-118A172E1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46276"/>
            <a:ext cx="8596668" cy="1482724"/>
          </a:xfrm>
        </p:spPr>
        <p:txBody>
          <a:bodyPr/>
          <a:lstStyle/>
          <a:p>
            <a:r>
              <a:rPr lang="en-US" dirty="0"/>
              <a:t>For any business that is seeking to grow and expand their operations, there's a tried and true mantra: "Location, Location, Location". Where and when to expand is an essential knowledge asset in the marketplace, which can in turn benefit customers with competition and innovation while reducing cost.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02F629E-4F14-254C-99B4-8F6FD66A54CD}"/>
              </a:ext>
            </a:extLst>
          </p:cNvPr>
          <p:cNvSpPr txBox="1">
            <a:spLocks/>
          </p:cNvSpPr>
          <p:nvPr/>
        </p:nvSpPr>
        <p:spPr>
          <a:xfrm>
            <a:off x="677334" y="3817404"/>
            <a:ext cx="8596668" cy="54716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Problem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D6C894-5608-2845-9765-96C574FDBB7D}"/>
              </a:ext>
            </a:extLst>
          </p:cNvPr>
          <p:cNvSpPr txBox="1">
            <a:spLocks/>
          </p:cNvSpPr>
          <p:nvPr/>
        </p:nvSpPr>
        <p:spPr>
          <a:xfrm>
            <a:off x="677334" y="4479390"/>
            <a:ext cx="8596668" cy="796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Determine not only the best cities to open new offices but also the best area in these cities where the population may be underserved</a:t>
            </a:r>
          </a:p>
        </p:txBody>
      </p:sp>
    </p:spTree>
    <p:extLst>
      <p:ext uri="{BB962C8B-B14F-4D97-AF65-F5344CB8AC3E}">
        <p14:creationId xmlns:p14="http://schemas.microsoft.com/office/powerpoint/2010/main" val="1938444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A3137-8BDA-7D40-9A09-E05EA76AC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4850"/>
          </a:xfrm>
        </p:spPr>
        <p:txBody>
          <a:bodyPr/>
          <a:lstStyle/>
          <a:p>
            <a:r>
              <a:rPr lang="en-US" b="1" dirty="0"/>
              <a:t>Data Gathering and Cleaning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17DD5-F7D0-E440-9142-DF7D8C3A2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14451"/>
            <a:ext cx="8596668" cy="4726912"/>
          </a:xfrm>
        </p:spPr>
        <p:txBody>
          <a:bodyPr/>
          <a:lstStyle/>
          <a:p>
            <a:r>
              <a:rPr lang="en-US" dirty="0"/>
              <a:t>Resources:</a:t>
            </a:r>
          </a:p>
          <a:p>
            <a:pPr lvl="1"/>
            <a:r>
              <a:rPr lang="en-US" dirty="0"/>
              <a:t>City and Population information from </a:t>
            </a:r>
            <a:r>
              <a:rPr lang="en-US" dirty="0" err="1"/>
              <a:t>infoplease.com</a:t>
            </a:r>
            <a:r>
              <a:rPr lang="en-US" dirty="0"/>
              <a:t> (</a:t>
            </a:r>
            <a:r>
              <a:rPr lang="en-US" u="sng" dirty="0">
                <a:hlinkClick r:id="rId2"/>
              </a:rPr>
              <a:t>https://www.infoplease.com/us/cities/top-50-cities-us-population-and-rank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Coordinates for each city and zip code from Google Map's API (</a:t>
            </a:r>
            <a:r>
              <a:rPr lang="en-US" u="sng" dirty="0">
                <a:hlinkClick r:id="rId3"/>
              </a:rPr>
              <a:t>https://maps.googleapis.com/maps/api/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Sample of locales around each city from Foursquare's API (</a:t>
            </a:r>
            <a:r>
              <a:rPr lang="en-US" u="sng" dirty="0">
                <a:hlinkClick r:id="rId4"/>
              </a:rPr>
              <a:t>https://api.foursquare.com/v2/venues/search</a:t>
            </a:r>
            <a:r>
              <a:rPr lang="en-US" dirty="0"/>
              <a:t>) </a:t>
            </a:r>
          </a:p>
          <a:p>
            <a:pPr lvl="1"/>
            <a:endParaRPr lang="en-US" dirty="0"/>
          </a:p>
          <a:p>
            <a:r>
              <a:rPr lang="en-US" dirty="0"/>
              <a:t>Techniques to be used:</a:t>
            </a:r>
          </a:p>
          <a:p>
            <a:pPr lvl="1"/>
            <a:r>
              <a:rPr lang="en-US" dirty="0"/>
              <a:t>API Calls</a:t>
            </a:r>
          </a:p>
          <a:p>
            <a:pPr lvl="1"/>
            <a:r>
              <a:rPr lang="en-US" dirty="0"/>
              <a:t>Data transformation using Pandas</a:t>
            </a:r>
          </a:p>
          <a:p>
            <a:pPr lvl="1"/>
            <a:r>
              <a:rPr lang="en-US" dirty="0"/>
              <a:t>Map visualization using Folium</a:t>
            </a:r>
          </a:p>
          <a:p>
            <a:pPr lvl="1"/>
            <a:r>
              <a:rPr lang="en-US" dirty="0"/>
              <a:t>K-Means clustering to determine how each zip code in each compare to each other.</a:t>
            </a:r>
          </a:p>
        </p:txBody>
      </p:sp>
    </p:spTree>
    <p:extLst>
      <p:ext uri="{BB962C8B-B14F-4D97-AF65-F5344CB8AC3E}">
        <p14:creationId xmlns:p14="http://schemas.microsoft.com/office/powerpoint/2010/main" val="2483109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108C-8F14-9B4B-8D41-3781E13AA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458" y="246330"/>
            <a:ext cx="7252229" cy="866245"/>
          </a:xfrm>
        </p:spPr>
        <p:txBody>
          <a:bodyPr anchor="ctr" anchorCtr="0">
            <a:normAutofit/>
          </a:bodyPr>
          <a:lstStyle/>
          <a:p>
            <a:r>
              <a:rPr lang="en-US" sz="2800" dirty="0"/>
              <a:t>Density per City in the United States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AC9CA-FD48-EA43-A2C8-56449C441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4458" y="849181"/>
            <a:ext cx="8780992" cy="579569"/>
          </a:xfrm>
        </p:spPr>
        <p:txBody>
          <a:bodyPr>
            <a:normAutofit/>
          </a:bodyPr>
          <a:lstStyle/>
          <a:p>
            <a:r>
              <a:rPr lang="en-US" sz="1600" dirty="0"/>
              <a:t>Figure shows how many offices per city and how it compares to other major cities around the United States.</a:t>
            </a:r>
          </a:p>
        </p:txBody>
      </p:sp>
      <p:pic>
        <p:nvPicPr>
          <p:cNvPr id="6" name="Content Placeholder 5" descr="Figure 1. Density per City&#10;">
            <a:extLst>
              <a:ext uri="{FF2B5EF4-FFF2-40B4-BE49-F238E27FC236}">
                <a16:creationId xmlns:a16="http://schemas.microsoft.com/office/drawing/2014/main" id="{6EA460EC-F55B-9D4C-B1C7-94190B79469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6850" y="1571625"/>
            <a:ext cx="9258300" cy="504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827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F108C-8F14-9B4B-8D41-3781E13AA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260619"/>
            <a:ext cx="9381067" cy="853808"/>
          </a:xfrm>
        </p:spPr>
        <p:txBody>
          <a:bodyPr anchor="ctr" anchorCtr="0">
            <a:normAutofit/>
          </a:bodyPr>
          <a:lstStyle/>
          <a:p>
            <a:r>
              <a:rPr lang="en-US" sz="2800" dirty="0"/>
              <a:t>Classification based on offices per Zip Code in each city</a:t>
            </a:r>
            <a:endParaRPr lang="en-US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1AC9CA-FD48-EA43-A2C8-56449C4419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733" y="914403"/>
            <a:ext cx="8981017" cy="585786"/>
          </a:xfrm>
        </p:spPr>
        <p:txBody>
          <a:bodyPr>
            <a:normAutofit/>
          </a:bodyPr>
          <a:lstStyle/>
          <a:p>
            <a:r>
              <a:rPr lang="en-US" sz="1600" dirty="0"/>
              <a:t>Figure shows how many offices per zip code in each city and how it compares to other major cities around the United States.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992339-7975-1443-A725-F06C46721E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5466" y="1500189"/>
            <a:ext cx="9381067" cy="514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362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5F5E9-3781-4545-8234-2988B5825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4850"/>
          </a:xfrm>
        </p:spPr>
        <p:txBody>
          <a:bodyPr/>
          <a:lstStyle/>
          <a:p>
            <a:r>
              <a:rPr lang="en-US" dirty="0"/>
              <a:t>Comparing Cities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B92988-03B3-4A46-BF16-218F63F4EF0F}"/>
              </a:ext>
            </a:extLst>
          </p:cNvPr>
          <p:cNvSpPr txBox="1"/>
          <p:nvPr/>
        </p:nvSpPr>
        <p:spPr>
          <a:xfrm>
            <a:off x="677334" y="1443038"/>
            <a:ext cx="8596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 the left we see a well serviced city, on the right we see an underserved city.</a:t>
            </a:r>
          </a:p>
        </p:txBody>
      </p:sp>
      <p:pic>
        <p:nvPicPr>
          <p:cNvPr id="6" name="Content Placeholder 5" descr="Fig. 2 Austin, TX serviced zip codes">
            <a:extLst>
              <a:ext uri="{FF2B5EF4-FFF2-40B4-BE49-F238E27FC236}">
                <a16:creationId xmlns:a16="http://schemas.microsoft.com/office/drawing/2014/main" id="{BC0FB2C6-6977-854C-B9AA-F8D52CE2931F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7863" y="2863730"/>
            <a:ext cx="5024438" cy="2927230"/>
          </a:xfrm>
          <a:prstGeom prst="rect">
            <a:avLst/>
          </a:prstGeom>
        </p:spPr>
      </p:pic>
      <p:pic>
        <p:nvPicPr>
          <p:cNvPr id="8" name="Content Placeholder 7" descr="Fig 3. New Orleans, LA serviced zip codes">
            <a:extLst>
              <a:ext uri="{FF2B5EF4-FFF2-40B4-BE49-F238E27FC236}">
                <a16:creationId xmlns:a16="http://schemas.microsoft.com/office/drawing/2014/main" id="{CC428546-FAC5-FF46-B1A8-4E4C3E9CC1EA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89700" y="2902070"/>
            <a:ext cx="5126038" cy="292723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F8E4B99-2052-874E-9862-374D6B283E2E}"/>
              </a:ext>
            </a:extLst>
          </p:cNvPr>
          <p:cNvSpPr txBox="1"/>
          <p:nvPr/>
        </p:nvSpPr>
        <p:spPr>
          <a:xfrm>
            <a:off x="677334" y="2328863"/>
            <a:ext cx="5024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Austin, Texas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5CFC15-0F63-2E4C-8E2C-0F456513D9FA}"/>
              </a:ext>
            </a:extLst>
          </p:cNvPr>
          <p:cNvSpPr txBox="1"/>
          <p:nvPr/>
        </p:nvSpPr>
        <p:spPr>
          <a:xfrm>
            <a:off x="6489699" y="2324101"/>
            <a:ext cx="5024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Map of New Orleans, Louisiana</a:t>
            </a:r>
          </a:p>
        </p:txBody>
      </p:sp>
    </p:spTree>
    <p:extLst>
      <p:ext uri="{BB962C8B-B14F-4D97-AF65-F5344CB8AC3E}">
        <p14:creationId xmlns:p14="http://schemas.microsoft.com/office/powerpoint/2010/main" val="270657944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</TotalTime>
  <Words>295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</vt:lpstr>
      <vt:lpstr>Alternative Healthcare Business Expansion to Underserved Cities </vt:lpstr>
      <vt:lpstr>Introduction</vt:lpstr>
      <vt:lpstr>Data Gathering and Cleaning</vt:lpstr>
      <vt:lpstr>Density per City in the United States</vt:lpstr>
      <vt:lpstr>Classification based on offices per Zip Code in each city</vt:lpstr>
      <vt:lpstr>Comparing Cities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Alternative Healthcare Business Expansion to Underserved Cities </dc:title>
  <dc:creator>Molina, Raul/Pharmacy</dc:creator>
  <cp:lastModifiedBy>Molina, Raul/Pharmacy</cp:lastModifiedBy>
  <cp:revision>3</cp:revision>
  <dcterms:created xsi:type="dcterms:W3CDTF">2021-01-20T22:56:19Z</dcterms:created>
  <dcterms:modified xsi:type="dcterms:W3CDTF">2021-01-20T23:18:33Z</dcterms:modified>
</cp:coreProperties>
</file>

<file path=docProps/thumbnail.jpeg>
</file>